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93" r:id="rId2"/>
    <p:sldId id="308" r:id="rId3"/>
    <p:sldId id="309" r:id="rId4"/>
    <p:sldId id="310" r:id="rId5"/>
    <p:sldId id="313" r:id="rId6"/>
    <p:sldId id="330" r:id="rId7"/>
    <p:sldId id="324" r:id="rId8"/>
    <p:sldId id="333" r:id="rId9"/>
    <p:sldId id="319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3333FF"/>
    <a:srgbClr val="FF6600"/>
    <a:srgbClr val="BC22A6"/>
    <a:srgbClr val="FF3300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9" autoAdjust="0"/>
    <p:restoredTop sz="94660"/>
  </p:normalViewPr>
  <p:slideViewPr>
    <p:cSldViewPr>
      <p:cViewPr varScale="1">
        <p:scale>
          <a:sx n="66" d="100"/>
          <a:sy n="66" d="100"/>
        </p:scale>
        <p:origin x="128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D417D-9704-447C-A844-9D6C9A439E56}" type="datetimeFigureOut">
              <a:rPr lang="en-ZA" smtClean="0"/>
              <a:pPr/>
              <a:t>2019/05/02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38803-90EA-4CDE-87CC-221ACFF0FBCB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382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62000" y="6249468"/>
            <a:ext cx="8314492" cy="1"/>
          </a:xfrm>
          <a:prstGeom prst="line">
            <a:avLst/>
          </a:prstGeom>
          <a:ln w="31750">
            <a:solidFill>
              <a:srgbClr val="66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0"/>
            <a:ext cx="762000" cy="5733256"/>
          </a:xfrm>
          <a:prstGeom prst="rect">
            <a:avLst/>
          </a:prstGeom>
          <a:gradFill flip="none" rotWithShape="1">
            <a:gsLst>
              <a:gs pos="0">
                <a:srgbClr val="3333FF"/>
              </a:gs>
              <a:gs pos="100000">
                <a:schemeClr val="bg1"/>
              </a:gs>
              <a:gs pos="100000">
                <a:srgbClr val="D1C39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0" y="6249468"/>
            <a:ext cx="3909392" cy="6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18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1A11E-6BDA-439A-8B0B-83D54ECF7D17}" type="datetime1">
              <a:rPr lang="en-ZA" smtClean="0"/>
              <a:pPr/>
              <a:t>2019/05/02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96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564E-7227-42D7-8ABC-6E7B3AEC70C3}" type="datetime1">
              <a:rPr lang="en-ZA" smtClean="0"/>
              <a:pPr/>
              <a:t>2019/05/02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3857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F14A-C990-4E1A-8E67-6179F380DCBD}" type="datetime1">
              <a:rPr lang="en-ZA" smtClean="0"/>
              <a:pPr/>
              <a:t>2019/05/02</a:t>
            </a:fld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F14A-C990-4E1A-8E67-6179F380DCBD}" type="datetime1">
              <a:rPr lang="en-ZA" smtClean="0"/>
              <a:pPr/>
              <a:t>2019/05/02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643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384E-DF8D-42C0-B65B-A522CB666628}" type="datetime1">
              <a:rPr lang="en-ZA" smtClean="0"/>
              <a:pPr/>
              <a:t>2019/05/02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7467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6857-7A2B-4262-945A-ABCA711756C7}" type="datetime1">
              <a:rPr lang="en-ZA" smtClean="0"/>
              <a:pPr/>
              <a:t>2019/05/02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467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A4BE5-EBF8-4754-B5C7-1AA6E34A643C}" type="datetime1">
              <a:rPr lang="en-ZA" smtClean="0"/>
              <a:pPr/>
              <a:t>2019/05/02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5415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99D1-08E1-4FAF-B109-812AD59111DF}" type="datetime1">
              <a:rPr lang="en-ZA" smtClean="0"/>
              <a:pPr/>
              <a:t>2019/05/02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04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CEA4-2445-4760-8148-5386576C90C5}" type="datetime1">
              <a:rPr lang="en-ZA" smtClean="0"/>
              <a:pPr/>
              <a:t>2019/05/02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55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3CEF-26B8-42BA-9E6E-CA151236AE65}" type="datetime1">
              <a:rPr lang="en-ZA" smtClean="0"/>
              <a:pPr/>
              <a:t>2019/05/02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697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071-BB83-4EDB-9A96-251E0481CDB2}" type="datetime1">
              <a:rPr lang="en-ZA" smtClean="0"/>
              <a:pPr/>
              <a:t>2019/05/02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Basic Energy Course</a:t>
            </a: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13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0F14A-C990-4E1A-8E67-6179F380DCBD}" type="datetime1">
              <a:rPr lang="en-ZA" smtClean="0"/>
              <a:pPr/>
              <a:t>2019/05/02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 smtClean="0"/>
              <a:t>Basic Energy Course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03A17-CCFF-46BD-9791-947D751472DF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5066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sip:Bill.Higinbotham@eatechnologyusa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eatechnology/" TargetMode="External"/><Relationship Id="rId5" Type="http://schemas.openxmlformats.org/officeDocument/2006/relationships/hyperlink" Target="https://twitter.com/eatechnology" TargetMode="External"/><Relationship Id="rId4" Type="http://schemas.openxmlformats.org/officeDocument/2006/relationships/hyperlink" Target="https://www.linkedin.com/company/ea-technolog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821" y="-13292"/>
            <a:ext cx="8458200" cy="724300"/>
          </a:xfrm>
        </p:spPr>
        <p:txBody>
          <a:bodyPr>
            <a:noAutofit/>
          </a:bodyPr>
          <a:lstStyle/>
          <a:p>
            <a:r>
              <a:rPr lang="en-ZA" sz="36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What is PD?</a:t>
            </a:r>
            <a:endParaRPr lang="en-ZA" sz="36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pic>
        <p:nvPicPr>
          <p:cNvPr id="3" name="PD-Approach-2-What-is-PD[www.savevid.co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2607"/>
            <a:ext cx="907626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3A17-CCFF-46BD-9791-947D751472DF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7" name="Picture 2" descr="EA_2019-email-footer_USA_V2_60075ba5-3126-4580-8e16-b28ab1a3cd4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95400"/>
            <a:ext cx="7886700" cy="161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358140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206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ea typeface="Calibri" panose="020F0502020204030204" pitchFamily="34" charset="0"/>
              </a:rPr>
              <a:t>Bill </a:t>
            </a:r>
            <a:r>
              <a:rPr lang="en-US" b="1" dirty="0" err="1">
                <a:solidFill>
                  <a:srgbClr val="2206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ea typeface="Calibri" panose="020F0502020204030204" pitchFamily="34" charset="0"/>
              </a:rPr>
              <a:t>Higinbotham</a:t>
            </a:r>
            <a: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  <a:t/>
            </a:r>
            <a:b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</a:br>
            <a: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  <a:t>President</a:t>
            </a:r>
            <a:b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</a:br>
            <a: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  <a:t>Direct Line: (862) 261-2759 | Mobile: 973 476-8568 | Skype: </a:t>
            </a:r>
            <a:r>
              <a:rPr lang="en-US" u="sng" dirty="0">
                <a:solidFill>
                  <a:srgbClr val="00AAE4"/>
                </a:solidFill>
                <a:latin typeface="Roboto"/>
                <a:ea typeface="Calibri" panose="020F0502020204030204" pitchFamily="34" charset="0"/>
                <a:hlinkClick r:id="rId3"/>
              </a:rPr>
              <a:t>Bill.Higinbotham@eatechnologyusa.com</a:t>
            </a:r>
            <a: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  <a:t/>
            </a:r>
            <a:b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</a:br>
            <a: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  <a:t>EA Technology LLC | 400 Morris Avenue | Suite 240 | Denville | NJ 07834 </a:t>
            </a:r>
            <a:b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</a:br>
            <a: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  <a:t>Stay connected with us:</a:t>
            </a:r>
            <a:r>
              <a:rPr lang="en-US" dirty="0">
                <a:latin typeface="Roboto"/>
                <a:ea typeface="Calibri" panose="020F0502020204030204" pitchFamily="34" charset="0"/>
              </a:rPr>
              <a:t> </a:t>
            </a:r>
            <a:r>
              <a:rPr lang="en-US" u="sng" dirty="0">
                <a:solidFill>
                  <a:srgbClr val="00AAE4"/>
                </a:solidFill>
                <a:latin typeface="Roboto"/>
                <a:ea typeface="Calibri" panose="020F0502020204030204" pitchFamily="34" charset="0"/>
                <a:hlinkClick r:id="rId4"/>
              </a:rPr>
              <a:t>LinkedIn</a:t>
            </a:r>
            <a: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  <a:t>, </a:t>
            </a:r>
            <a:r>
              <a:rPr lang="en-US" u="sng" dirty="0">
                <a:solidFill>
                  <a:srgbClr val="00AAE4"/>
                </a:solidFill>
                <a:latin typeface="Roboto"/>
                <a:ea typeface="Calibri" panose="020F0502020204030204" pitchFamily="34" charset="0"/>
                <a:hlinkClick r:id="rId5"/>
              </a:rPr>
              <a:t>Twitter</a:t>
            </a:r>
            <a: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  <a:t>,</a:t>
            </a:r>
            <a:r>
              <a:rPr lang="en-US" dirty="0">
                <a:latin typeface="Roboto"/>
                <a:ea typeface="Calibri" panose="020F0502020204030204" pitchFamily="34" charset="0"/>
              </a:rPr>
              <a:t> </a:t>
            </a:r>
            <a:r>
              <a:rPr lang="en-US" u="sng" dirty="0">
                <a:solidFill>
                  <a:srgbClr val="00AAE4"/>
                </a:solidFill>
                <a:latin typeface="Roboto"/>
                <a:ea typeface="Calibri" panose="020F0502020204030204" pitchFamily="34" charset="0"/>
                <a:hlinkClick r:id="rId6"/>
              </a:rPr>
              <a:t>Facebook</a:t>
            </a:r>
            <a:endParaRPr lang="en-ZA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130" y="533400"/>
            <a:ext cx="423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206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ea typeface="Calibri" panose="020F0502020204030204" pitchFamily="34" charset="0"/>
              </a:rPr>
              <a:t>The video is courtesy of: </a:t>
            </a:r>
            <a:r>
              <a:rPr lang="en-US" dirty="0">
                <a:solidFill>
                  <a:srgbClr val="220639"/>
                </a:solidFill>
                <a:latin typeface="Roboto"/>
                <a:ea typeface="Calibri" panose="020F0502020204030204" pitchFamily="34" charset="0"/>
              </a:rPr>
              <a:t> </a:t>
            </a:r>
            <a:endParaRPr lang="en-ZA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8153400" cy="724300"/>
          </a:xfrm>
        </p:spPr>
        <p:txBody>
          <a:bodyPr>
            <a:noAutofit/>
          </a:bodyPr>
          <a:lstStyle/>
          <a:p>
            <a:r>
              <a:rPr lang="en-ZA" sz="4400" b="1" dirty="0" smtClean="0">
                <a:solidFill>
                  <a:srgbClr val="3333FF"/>
                </a:solidFill>
                <a:ea typeface="+mn-ea"/>
                <a:cs typeface="+mn-cs"/>
              </a:rPr>
              <a:t>PD defect types</a:t>
            </a:r>
            <a:endParaRPr lang="en-ZA" sz="4400" b="1" dirty="0">
              <a:solidFill>
                <a:srgbClr val="3333FF"/>
              </a:solidFill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2000" y="914400"/>
            <a:ext cx="8305800" cy="5257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4800" dirty="0" smtClean="0"/>
              <a:t>Air-filled cavity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4800" dirty="0" smtClean="0"/>
              <a:t>Surface discharges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4800" dirty="0" smtClean="0"/>
              <a:t>Corona in air or liquid insulation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4800" dirty="0" smtClean="0"/>
              <a:t>Electrical treeing </a:t>
            </a:r>
          </a:p>
        </p:txBody>
      </p:sp>
    </p:spTree>
    <p:extLst>
      <p:ext uri="{BB962C8B-B14F-4D97-AF65-F5344CB8AC3E}">
        <p14:creationId xmlns:p14="http://schemas.microsoft.com/office/powerpoint/2010/main" val="336240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8153400" cy="724300"/>
          </a:xfrm>
        </p:spPr>
        <p:txBody>
          <a:bodyPr>
            <a:noAutofit/>
          </a:bodyPr>
          <a:lstStyle/>
          <a:p>
            <a:r>
              <a:rPr lang="en-ZA" sz="4400" b="1" dirty="0" smtClean="0">
                <a:solidFill>
                  <a:srgbClr val="3333FF"/>
                </a:solidFill>
                <a:ea typeface="+mn-ea"/>
                <a:cs typeface="+mn-cs"/>
              </a:rPr>
              <a:t>PD Diagnosis concept</a:t>
            </a:r>
            <a:endParaRPr lang="en-ZA" sz="4400" b="1" dirty="0">
              <a:solidFill>
                <a:srgbClr val="3333FF"/>
              </a:solidFill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2000" y="1295400"/>
            <a:ext cx="83820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ZA" sz="4000" dirty="0" smtClean="0">
                <a:solidFill>
                  <a:prstClr val="black"/>
                </a:solidFill>
                <a:latin typeface="Calibri" panose="020F0502020204030204"/>
              </a:rPr>
              <a:t>PD signal </a:t>
            </a:r>
            <a:r>
              <a:rPr lang="en-ZA" sz="4000" u="sng" dirty="0" smtClean="0">
                <a:solidFill>
                  <a:prstClr val="black"/>
                </a:solidFill>
                <a:latin typeface="Calibri" panose="020F0502020204030204"/>
              </a:rPr>
              <a:t>detection</a:t>
            </a:r>
            <a:r>
              <a:rPr lang="en-ZA" sz="4000" dirty="0" smtClean="0">
                <a:solidFill>
                  <a:prstClr val="black"/>
                </a:solidFill>
                <a:latin typeface="Calibri" panose="020F0502020204030204"/>
              </a:rPr>
              <a:t> and i</a:t>
            </a:r>
            <a:r>
              <a:rPr lang="en-ZA" sz="4000" u="sng" dirty="0" smtClean="0">
                <a:solidFill>
                  <a:prstClr val="black"/>
                </a:solidFill>
                <a:latin typeface="Calibri" panose="020F0502020204030204"/>
              </a:rPr>
              <a:t>nterpretation</a:t>
            </a:r>
            <a:r>
              <a:rPr lang="en-ZA" sz="4000" dirty="0" smtClean="0">
                <a:solidFill>
                  <a:prstClr val="black"/>
                </a:solidFill>
                <a:latin typeface="Calibri" panose="020F0502020204030204"/>
              </a:rPr>
              <a:t> to infer on insulation (equipment) condition</a:t>
            </a:r>
            <a:endParaRPr kumimoji="0" lang="en-ZA" sz="4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43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8382000" cy="762000"/>
          </a:xfrm>
        </p:spPr>
        <p:txBody>
          <a:bodyPr>
            <a:noAutofit/>
          </a:bodyPr>
          <a:lstStyle/>
          <a:p>
            <a:r>
              <a:rPr lang="en-ZA" sz="36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PD forms energy</a:t>
            </a:r>
            <a:endParaRPr lang="en-ZA" sz="36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pic>
        <p:nvPicPr>
          <p:cNvPr id="4" name="Picture 3" descr="C:\Users\STUDENT\AppData\Local\Microsoft\Windows\Temporary Internet Files\Content.Outlook\M88Z7SF6\Figure 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83820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7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8153400" cy="609600"/>
          </a:xfrm>
        </p:spPr>
        <p:txBody>
          <a:bodyPr>
            <a:noAutofit/>
          </a:bodyPr>
          <a:lstStyle/>
          <a:p>
            <a:r>
              <a:rPr lang="en-ZA" sz="40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PD detection methods</a:t>
            </a:r>
            <a:endParaRPr lang="en-ZA" sz="4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11" y="1447800"/>
            <a:ext cx="5378687" cy="4457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26" y="1477108"/>
            <a:ext cx="1905000" cy="46950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04" y="4758541"/>
            <a:ext cx="2743200" cy="7523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396" y="3896932"/>
            <a:ext cx="2766098" cy="328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026" y="2819400"/>
            <a:ext cx="2212820" cy="2645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932" y="1698742"/>
            <a:ext cx="1923914" cy="90140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8241846" y="2362200"/>
            <a:ext cx="530380" cy="2514600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90626" y="5723741"/>
            <a:ext cx="533400" cy="372259"/>
          </a:xfrm>
          <a:prstGeom prst="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295400" y="5510417"/>
            <a:ext cx="4599706" cy="211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5426" y="1923091"/>
            <a:ext cx="1028700" cy="5793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8979" y="5010595"/>
            <a:ext cx="1196114" cy="6169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332" y="596005"/>
            <a:ext cx="3624561" cy="491863"/>
          </a:xfrm>
          <a:prstGeom prst="rect">
            <a:avLst/>
          </a:prstGeom>
          <a:ln>
            <a:solidFill>
              <a:srgbClr val="FF0066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3278" y="571087"/>
            <a:ext cx="3088366" cy="473983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sp>
        <p:nvSpPr>
          <p:cNvPr id="24" name="TextBox 23"/>
          <p:cNvSpPr txBox="1"/>
          <p:nvPr/>
        </p:nvSpPr>
        <p:spPr>
          <a:xfrm>
            <a:off x="4709797" y="642998"/>
            <a:ext cx="126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 smtClean="0">
                <a:solidFill>
                  <a:srgbClr val="FF0066"/>
                </a:solidFill>
              </a:rPr>
              <a:t>IEC60270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594146" y="98248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>
                <a:solidFill>
                  <a:srgbClr val="FF0066"/>
                </a:solidFill>
              </a:rPr>
              <a:t>IEC62478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6" name="Right Brace 25"/>
          <p:cNvSpPr/>
          <p:nvPr/>
        </p:nvSpPr>
        <p:spPr>
          <a:xfrm rot="16200000">
            <a:off x="4212834" y="58635"/>
            <a:ext cx="229728" cy="24734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Right Brace 26"/>
          <p:cNvSpPr/>
          <p:nvPr/>
        </p:nvSpPr>
        <p:spPr>
          <a:xfrm rot="16200000">
            <a:off x="6959593" y="99380"/>
            <a:ext cx="344424" cy="247339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12" idx="1"/>
          </p:cNvCxnSpPr>
          <p:nvPr/>
        </p:nvCxnSpPr>
        <p:spPr>
          <a:xfrm flipV="1">
            <a:off x="5564396" y="4061036"/>
            <a:ext cx="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541470" y="4047223"/>
            <a:ext cx="353636" cy="108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984260" y="2940811"/>
            <a:ext cx="127359" cy="108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7486" y="4828313"/>
            <a:ext cx="105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Inductive sensor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6728" y="4043961"/>
            <a:ext cx="120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Capacitive sensor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418439" y="2970990"/>
            <a:ext cx="105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Acoustic sensor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600526" y="1662512"/>
            <a:ext cx="108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Antenna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178669" y="1635369"/>
            <a:ext cx="729762" cy="369277"/>
          </a:xfrm>
          <a:custGeom>
            <a:avLst/>
            <a:gdLst>
              <a:gd name="connsiteX0" fmla="*/ 0 w 729762"/>
              <a:gd name="connsiteY0" fmla="*/ 87923 h 369277"/>
              <a:gd name="connsiteX1" fmla="*/ 8793 w 729762"/>
              <a:gd name="connsiteY1" fmla="*/ 254977 h 369277"/>
              <a:gd name="connsiteX2" fmla="*/ 35169 w 729762"/>
              <a:gd name="connsiteY2" fmla="*/ 263769 h 369277"/>
              <a:gd name="connsiteX3" fmla="*/ 52754 w 729762"/>
              <a:gd name="connsiteY3" fmla="*/ 290146 h 369277"/>
              <a:gd name="connsiteX4" fmla="*/ 61546 w 729762"/>
              <a:gd name="connsiteY4" fmla="*/ 316523 h 369277"/>
              <a:gd name="connsiteX5" fmla="*/ 114300 w 729762"/>
              <a:gd name="connsiteY5" fmla="*/ 360485 h 369277"/>
              <a:gd name="connsiteX6" fmla="*/ 140677 w 729762"/>
              <a:gd name="connsiteY6" fmla="*/ 369277 h 369277"/>
              <a:gd name="connsiteX7" fmla="*/ 246185 w 729762"/>
              <a:gd name="connsiteY7" fmla="*/ 360485 h 369277"/>
              <a:gd name="connsiteX8" fmla="*/ 263769 w 729762"/>
              <a:gd name="connsiteY8" fmla="*/ 334108 h 369277"/>
              <a:gd name="connsiteX9" fmla="*/ 290146 w 729762"/>
              <a:gd name="connsiteY9" fmla="*/ 307731 h 369277"/>
              <a:gd name="connsiteX10" fmla="*/ 351693 w 729762"/>
              <a:gd name="connsiteY10" fmla="*/ 228600 h 369277"/>
              <a:gd name="connsiteX11" fmla="*/ 404446 w 729762"/>
              <a:gd name="connsiteY11" fmla="*/ 184639 h 369277"/>
              <a:gd name="connsiteX12" fmla="*/ 457200 w 729762"/>
              <a:gd name="connsiteY12" fmla="*/ 158262 h 369277"/>
              <a:gd name="connsiteX13" fmla="*/ 527539 w 729762"/>
              <a:gd name="connsiteY13" fmla="*/ 175846 h 369277"/>
              <a:gd name="connsiteX14" fmla="*/ 553916 w 729762"/>
              <a:gd name="connsiteY14" fmla="*/ 202223 h 369277"/>
              <a:gd name="connsiteX15" fmla="*/ 606669 w 729762"/>
              <a:gd name="connsiteY15" fmla="*/ 237393 h 369277"/>
              <a:gd name="connsiteX16" fmla="*/ 633046 w 729762"/>
              <a:gd name="connsiteY16" fmla="*/ 254977 h 369277"/>
              <a:gd name="connsiteX17" fmla="*/ 659423 w 729762"/>
              <a:gd name="connsiteY17" fmla="*/ 237393 h 369277"/>
              <a:gd name="connsiteX18" fmla="*/ 685800 w 729762"/>
              <a:gd name="connsiteY18" fmla="*/ 131885 h 369277"/>
              <a:gd name="connsiteX19" fmla="*/ 694593 w 729762"/>
              <a:gd name="connsiteY19" fmla="*/ 105508 h 369277"/>
              <a:gd name="connsiteX20" fmla="*/ 729762 w 729762"/>
              <a:gd name="connsiteY20" fmla="*/ 52754 h 369277"/>
              <a:gd name="connsiteX21" fmla="*/ 729762 w 729762"/>
              <a:gd name="connsiteY21" fmla="*/ 0 h 36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29762" h="369277">
                <a:moveTo>
                  <a:pt x="0" y="87923"/>
                </a:moveTo>
                <a:cubicBezTo>
                  <a:pt x="2931" y="143608"/>
                  <a:pt x="-2143" y="200298"/>
                  <a:pt x="8793" y="254977"/>
                </a:cubicBezTo>
                <a:cubicBezTo>
                  <a:pt x="10611" y="264065"/>
                  <a:pt x="27932" y="257980"/>
                  <a:pt x="35169" y="263769"/>
                </a:cubicBezTo>
                <a:cubicBezTo>
                  <a:pt x="43421" y="270370"/>
                  <a:pt x="46892" y="281354"/>
                  <a:pt x="52754" y="290146"/>
                </a:cubicBezTo>
                <a:cubicBezTo>
                  <a:pt x="55685" y="298938"/>
                  <a:pt x="56405" y="308812"/>
                  <a:pt x="61546" y="316523"/>
                </a:cubicBezTo>
                <a:cubicBezTo>
                  <a:pt x="71268" y="331106"/>
                  <a:pt x="98081" y="352376"/>
                  <a:pt x="114300" y="360485"/>
                </a:cubicBezTo>
                <a:cubicBezTo>
                  <a:pt x="122589" y="364630"/>
                  <a:pt x="131885" y="366346"/>
                  <a:pt x="140677" y="369277"/>
                </a:cubicBezTo>
                <a:cubicBezTo>
                  <a:pt x="175846" y="366346"/>
                  <a:pt x="212252" y="370180"/>
                  <a:pt x="246185" y="360485"/>
                </a:cubicBezTo>
                <a:cubicBezTo>
                  <a:pt x="256345" y="357582"/>
                  <a:pt x="257004" y="342226"/>
                  <a:pt x="263769" y="334108"/>
                </a:cubicBezTo>
                <a:cubicBezTo>
                  <a:pt x="271729" y="324556"/>
                  <a:pt x="281354" y="316523"/>
                  <a:pt x="290146" y="307731"/>
                </a:cubicBezTo>
                <a:cubicBezTo>
                  <a:pt x="306804" y="257761"/>
                  <a:pt x="292385" y="287909"/>
                  <a:pt x="351693" y="228600"/>
                </a:cubicBezTo>
                <a:cubicBezTo>
                  <a:pt x="371141" y="209151"/>
                  <a:pt x="379960" y="196882"/>
                  <a:pt x="404446" y="184639"/>
                </a:cubicBezTo>
                <a:cubicBezTo>
                  <a:pt x="477249" y="148237"/>
                  <a:pt x="381608" y="208655"/>
                  <a:pt x="457200" y="158262"/>
                </a:cubicBezTo>
                <a:cubicBezTo>
                  <a:pt x="463540" y="159530"/>
                  <a:pt x="515952" y="168122"/>
                  <a:pt x="527539" y="175846"/>
                </a:cubicBezTo>
                <a:cubicBezTo>
                  <a:pt x="537885" y="182743"/>
                  <a:pt x="544101" y="194589"/>
                  <a:pt x="553916" y="202223"/>
                </a:cubicBezTo>
                <a:cubicBezTo>
                  <a:pt x="570598" y="215198"/>
                  <a:pt x="589085" y="225670"/>
                  <a:pt x="606669" y="237393"/>
                </a:cubicBezTo>
                <a:lnTo>
                  <a:pt x="633046" y="254977"/>
                </a:lnTo>
                <a:cubicBezTo>
                  <a:pt x="641838" y="249116"/>
                  <a:pt x="653822" y="246354"/>
                  <a:pt x="659423" y="237393"/>
                </a:cubicBezTo>
                <a:cubicBezTo>
                  <a:pt x="677803" y="207985"/>
                  <a:pt x="678618" y="164204"/>
                  <a:pt x="685800" y="131885"/>
                </a:cubicBezTo>
                <a:cubicBezTo>
                  <a:pt x="687811" y="122838"/>
                  <a:pt x="690092" y="113610"/>
                  <a:pt x="694593" y="105508"/>
                </a:cubicBezTo>
                <a:cubicBezTo>
                  <a:pt x="704857" y="87034"/>
                  <a:pt x="729762" y="73888"/>
                  <a:pt x="729762" y="52754"/>
                </a:cubicBezTo>
                <a:lnTo>
                  <a:pt x="729762" y="0"/>
                </a:ln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215467" y="3409244"/>
            <a:ext cx="733777" cy="383823"/>
          </a:xfrm>
          <a:custGeom>
            <a:avLst/>
            <a:gdLst>
              <a:gd name="connsiteX0" fmla="*/ 733777 w 733777"/>
              <a:gd name="connsiteY0" fmla="*/ 316089 h 383823"/>
              <a:gd name="connsiteX1" fmla="*/ 666044 w 733777"/>
              <a:gd name="connsiteY1" fmla="*/ 361245 h 383823"/>
              <a:gd name="connsiteX2" fmla="*/ 598311 w 733777"/>
              <a:gd name="connsiteY2" fmla="*/ 338667 h 383823"/>
              <a:gd name="connsiteX3" fmla="*/ 564444 w 733777"/>
              <a:gd name="connsiteY3" fmla="*/ 270934 h 383823"/>
              <a:gd name="connsiteX4" fmla="*/ 541866 w 733777"/>
              <a:gd name="connsiteY4" fmla="*/ 237067 h 383823"/>
              <a:gd name="connsiteX5" fmla="*/ 440266 w 733777"/>
              <a:gd name="connsiteY5" fmla="*/ 225778 h 383823"/>
              <a:gd name="connsiteX6" fmla="*/ 361244 w 733777"/>
              <a:gd name="connsiteY6" fmla="*/ 248356 h 383823"/>
              <a:gd name="connsiteX7" fmla="*/ 293511 w 733777"/>
              <a:gd name="connsiteY7" fmla="*/ 293512 h 383823"/>
              <a:gd name="connsiteX8" fmla="*/ 270933 w 733777"/>
              <a:gd name="connsiteY8" fmla="*/ 361245 h 383823"/>
              <a:gd name="connsiteX9" fmla="*/ 203200 w 733777"/>
              <a:gd name="connsiteY9" fmla="*/ 383823 h 383823"/>
              <a:gd name="connsiteX10" fmla="*/ 158044 w 733777"/>
              <a:gd name="connsiteY10" fmla="*/ 248356 h 383823"/>
              <a:gd name="connsiteX11" fmla="*/ 146755 w 733777"/>
              <a:gd name="connsiteY11" fmla="*/ 214489 h 383823"/>
              <a:gd name="connsiteX12" fmla="*/ 112889 w 733777"/>
              <a:gd name="connsiteY12" fmla="*/ 191912 h 383823"/>
              <a:gd name="connsiteX13" fmla="*/ 90311 w 733777"/>
              <a:gd name="connsiteY13" fmla="*/ 158045 h 383823"/>
              <a:gd name="connsiteX14" fmla="*/ 45155 w 733777"/>
              <a:gd name="connsiteY14" fmla="*/ 0 h 383823"/>
              <a:gd name="connsiteX15" fmla="*/ 0 w 733777"/>
              <a:gd name="connsiteY15" fmla="*/ 11289 h 38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33777" h="383823">
                <a:moveTo>
                  <a:pt x="733777" y="316089"/>
                </a:moveTo>
                <a:cubicBezTo>
                  <a:pt x="711199" y="331141"/>
                  <a:pt x="692810" y="356784"/>
                  <a:pt x="666044" y="361245"/>
                </a:cubicBezTo>
                <a:cubicBezTo>
                  <a:pt x="642569" y="365158"/>
                  <a:pt x="598311" y="338667"/>
                  <a:pt x="598311" y="338667"/>
                </a:cubicBezTo>
                <a:cubicBezTo>
                  <a:pt x="533605" y="241607"/>
                  <a:pt x="611183" y="364410"/>
                  <a:pt x="564444" y="270934"/>
                </a:cubicBezTo>
                <a:cubicBezTo>
                  <a:pt x="558376" y="258799"/>
                  <a:pt x="554617" y="241704"/>
                  <a:pt x="541866" y="237067"/>
                </a:cubicBezTo>
                <a:cubicBezTo>
                  <a:pt x="509842" y="225422"/>
                  <a:pt x="474133" y="229541"/>
                  <a:pt x="440266" y="225778"/>
                </a:cubicBezTo>
                <a:cubicBezTo>
                  <a:pt x="429638" y="228435"/>
                  <a:pt x="374494" y="240995"/>
                  <a:pt x="361244" y="248356"/>
                </a:cubicBezTo>
                <a:cubicBezTo>
                  <a:pt x="337524" y="261534"/>
                  <a:pt x="293511" y="293512"/>
                  <a:pt x="293511" y="293512"/>
                </a:cubicBezTo>
                <a:cubicBezTo>
                  <a:pt x="285985" y="316090"/>
                  <a:pt x="293511" y="353719"/>
                  <a:pt x="270933" y="361245"/>
                </a:cubicBezTo>
                <a:lnTo>
                  <a:pt x="203200" y="383823"/>
                </a:lnTo>
                <a:lnTo>
                  <a:pt x="158044" y="248356"/>
                </a:lnTo>
                <a:cubicBezTo>
                  <a:pt x="154281" y="237067"/>
                  <a:pt x="156656" y="221090"/>
                  <a:pt x="146755" y="214489"/>
                </a:cubicBezTo>
                <a:lnTo>
                  <a:pt x="112889" y="191912"/>
                </a:lnTo>
                <a:cubicBezTo>
                  <a:pt x="105363" y="180623"/>
                  <a:pt x="92811" y="171380"/>
                  <a:pt x="90311" y="158045"/>
                </a:cubicBezTo>
                <a:cubicBezTo>
                  <a:pt x="59400" y="-6812"/>
                  <a:pt x="130105" y="28317"/>
                  <a:pt x="45155" y="0"/>
                </a:cubicBezTo>
                <a:lnTo>
                  <a:pt x="0" y="11289"/>
                </a:ln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004109" y="2647824"/>
            <a:ext cx="105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Coupling capacitor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170358" y="2211253"/>
            <a:ext cx="171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4" grpId="0"/>
      <p:bldP spid="25" grpId="0"/>
      <p:bldP spid="26" grpId="0" animBg="1"/>
      <p:bldP spid="27" grpId="0" animBg="1"/>
      <p:bldP spid="47" grpId="0"/>
      <p:bldP spid="48" grpId="0"/>
      <p:bldP spid="49" grpId="0"/>
      <p:bldP spid="50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7561"/>
            <a:ext cx="8229600" cy="590932"/>
          </a:xfrm>
        </p:spPr>
        <p:txBody>
          <a:bodyPr>
            <a:noAutofit/>
          </a:bodyPr>
          <a:lstStyle/>
          <a:p>
            <a:pPr algn="l"/>
            <a:r>
              <a:rPr lang="en-ZA" sz="40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Residual charge dynamics in </a:t>
            </a:r>
            <a:r>
              <a:rPr lang="en-ZA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P</a:t>
            </a:r>
            <a:r>
              <a:rPr lang="en-ZA" sz="40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D events</a:t>
            </a:r>
            <a:endParaRPr lang="en-ZA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92" y="808493"/>
            <a:ext cx="9144000" cy="55093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2600" y="6172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Ageing influence?????</a:t>
            </a:r>
            <a:endParaRPr lang="en-ZA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8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6912" y="228600"/>
            <a:ext cx="8153400" cy="3886200"/>
          </a:xfrm>
        </p:spPr>
        <p:txBody>
          <a:bodyPr>
            <a:noAutofit/>
          </a:bodyPr>
          <a:lstStyle/>
          <a:p>
            <a:r>
              <a:rPr lang="en-ZA" sz="48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What power utility asset managers never want to experience or even dream about??????</a:t>
            </a:r>
            <a:r>
              <a:rPr lang="en-ZA" sz="4400" b="1" dirty="0" smtClean="0">
                <a:solidFill>
                  <a:srgbClr val="3333FF"/>
                </a:solidFill>
                <a:ea typeface="+mn-ea"/>
                <a:cs typeface="+mn-cs"/>
              </a:rPr>
              <a:t/>
            </a:r>
            <a:br>
              <a:rPr lang="en-ZA" sz="4400" b="1" dirty="0" smtClean="0">
                <a:solidFill>
                  <a:srgbClr val="3333FF"/>
                </a:solidFill>
                <a:ea typeface="+mn-ea"/>
                <a:cs typeface="+mn-cs"/>
              </a:rPr>
            </a:br>
            <a:endParaRPr lang="en-ZA" sz="3200" b="1" dirty="0">
              <a:solidFill>
                <a:srgbClr val="FF0000"/>
              </a:solidFill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993531" y="1752600"/>
            <a:ext cx="81915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ZA" sz="4000" noProof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ZA" sz="4000" noProof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ZA" sz="4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49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229" y="1"/>
            <a:ext cx="8382000" cy="1283368"/>
          </a:xfrm>
        </p:spPr>
        <p:txBody>
          <a:bodyPr>
            <a:noAutofit/>
          </a:bodyPr>
          <a:lstStyle/>
          <a:p>
            <a:r>
              <a:rPr lang="en-ZA" sz="4400" b="1" dirty="0" smtClean="0">
                <a:solidFill>
                  <a:srgbClr val="3333FF"/>
                </a:solidFill>
                <a:ea typeface="+mn-ea"/>
                <a:cs typeface="+mn-cs"/>
              </a:rPr>
              <a:t>Consequences of sustained PD activity can be catastrophic!!!</a:t>
            </a:r>
            <a:endParaRPr lang="en-ZA" sz="4400" b="1" dirty="0">
              <a:solidFill>
                <a:srgbClr val="3333FF"/>
              </a:solidFill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2000" y="1295400"/>
            <a:ext cx="83820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4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2005-11-23 12.16.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76951"/>
            <a:ext cx="7575636" cy="45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7615</TotalTime>
  <Words>99</Words>
  <Application>Microsoft Office PowerPoint</Application>
  <PresentationFormat>On-screen Show (4:3)</PresentationFormat>
  <Paragraphs>26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Times New Roman</vt:lpstr>
      <vt:lpstr>Office Theme</vt:lpstr>
      <vt:lpstr>What is PD?</vt:lpstr>
      <vt:lpstr>PowerPoint Presentation</vt:lpstr>
      <vt:lpstr>PD defect types</vt:lpstr>
      <vt:lpstr>PD Diagnosis concept</vt:lpstr>
      <vt:lpstr>PD forms energy</vt:lpstr>
      <vt:lpstr>PD detection methods</vt:lpstr>
      <vt:lpstr>Residual charge dynamics in PD events</vt:lpstr>
      <vt:lpstr>What power utility asset managers never want to experience or even dream about?????? </vt:lpstr>
      <vt:lpstr>Consequences of sustained PD activity can be catastrophic!!!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Energy Course</dc:title>
  <dc:creator>jessie</dc:creator>
  <cp:lastModifiedBy>Nyamupa</cp:lastModifiedBy>
  <cp:revision>431</cp:revision>
  <dcterms:created xsi:type="dcterms:W3CDTF">2010-08-31T14:24:01Z</dcterms:created>
  <dcterms:modified xsi:type="dcterms:W3CDTF">2019-05-02T13:29:35Z</dcterms:modified>
</cp:coreProperties>
</file>